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17"/>
  </p:notesMasterIdLst>
  <p:sldIdLst>
    <p:sldId id="256" r:id="rId2"/>
    <p:sldId id="258" r:id="rId3"/>
    <p:sldId id="257" r:id="rId4"/>
    <p:sldId id="259" r:id="rId5"/>
    <p:sldId id="273" r:id="rId6"/>
    <p:sldId id="276" r:id="rId7"/>
    <p:sldId id="262" r:id="rId8"/>
    <p:sldId id="274" r:id="rId9"/>
    <p:sldId id="263" r:id="rId10"/>
    <p:sldId id="275" r:id="rId11"/>
    <p:sldId id="264" r:id="rId12"/>
    <p:sldId id="272" r:id="rId13"/>
    <p:sldId id="266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18EEE4-BAF6-466E-986F-1EF95831D2BE}" type="datetimeFigureOut">
              <a:rPr lang="ru-RU" smtClean="0"/>
              <a:t>20.06.2024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0E7393-B76A-4ED1-99E5-7914D3A7D1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7072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77947A1-46F8-4B67-9D3C-8727D686666C}" type="datetime1">
              <a:rPr lang="ru-RU" smtClean="0"/>
              <a:t>20.06.2024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5233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F0F97-2B5B-48C7-A6E2-3DBA599B16BA}" type="datetime1">
              <a:rPr lang="ru-RU" smtClean="0"/>
              <a:t>20.06.2024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3862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F036-9D10-46B9-A903-6E2EDCA979C3}" type="datetime1">
              <a:rPr lang="ru-RU" smtClean="0"/>
              <a:t>20.06.2024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589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30EA9-164B-4EB7-8307-8534B429A3FE}" type="datetime1">
              <a:rPr lang="ru-RU" smtClean="0"/>
              <a:t>20.06.2024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3413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BC6D7-5AFF-4440-9B69-4BC748B49D4E}" type="datetime1">
              <a:rPr lang="ru-RU" smtClean="0"/>
              <a:t>20.06.2024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699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09C7D-7B77-4B54-BFDB-707C8D03DF0A}" type="datetime1">
              <a:rPr lang="ru-RU" smtClean="0"/>
              <a:t>20.06.2024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6100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332D7-82A2-470C-82F2-75001134976C}" type="datetime1">
              <a:rPr lang="ru-RU" smtClean="0"/>
              <a:t>20.06.2024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282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EF0A-DBB5-4F70-BEC3-CD57F309F1DD}" type="datetime1">
              <a:rPr lang="ru-RU" smtClean="0"/>
              <a:t>20.06.2024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6329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7B019-E54B-4091-BCD8-7E58AC66162F}" type="datetime1">
              <a:rPr lang="ru-RU" smtClean="0"/>
              <a:t>20.06.2024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3232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6E93A-A084-496D-A9A2-73EDBF6C6903}" type="datetime1">
              <a:rPr lang="ru-RU" smtClean="0"/>
              <a:t>20.06.2024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4601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B247-22F3-47A2-AC35-C8FF47A2F3AA}" type="datetime1">
              <a:rPr lang="ru-RU" smtClean="0"/>
              <a:t>20.06.2024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3624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E23A0E6D-87C4-49F4-AD61-6D08BCB1EF8A}" type="datetime1">
              <a:rPr lang="ru-RU" smtClean="0"/>
              <a:t>20.06.2024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08F9BDF4-CB36-4CD0-85DF-387CF2DA8E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057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D013D4-B665-4EE9-ADDC-AC27EB8060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4788" y="1716878"/>
            <a:ext cx="9922424" cy="2926080"/>
          </a:xfrm>
        </p:spPr>
        <p:txBody>
          <a:bodyPr/>
          <a:lstStyle/>
          <a:p>
            <a:r>
              <a:rPr lang="ru-RU" sz="36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ЛАБОРАТОРНЫЙ СТЕНД КОНТРОЛЯ МИКРОКЛИМАТА С ВОЗМОЖНОСТЬЮ ДИСТАНЦИОННОГО УПРАВЛЕНИЯ</a:t>
            </a:r>
            <a:b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A9B8482-C041-479A-9BCE-99C86FEC9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10399" y="5098448"/>
            <a:ext cx="5544365" cy="1234607"/>
          </a:xfrm>
        </p:spPr>
        <p:txBody>
          <a:bodyPr>
            <a:normAutofit/>
          </a:bodyPr>
          <a:lstStyle/>
          <a:p>
            <a:pPr algn="l"/>
            <a:r>
              <a:rPr lang="ru-RU" sz="2000" dirty="0">
                <a:solidFill>
                  <a:schemeClr val="tx1"/>
                </a:solidFill>
              </a:rPr>
              <a:t>Руководитель ВКР: </a:t>
            </a:r>
            <a:r>
              <a:rPr lang="ru-RU" sz="2000" dirty="0" err="1">
                <a:solidFill>
                  <a:schemeClr val="tx1"/>
                </a:solidFill>
              </a:rPr>
              <a:t>Авласко</a:t>
            </a:r>
            <a:r>
              <a:rPr lang="ru-RU" sz="2000" dirty="0">
                <a:solidFill>
                  <a:schemeClr val="tx1"/>
                </a:solidFill>
              </a:rPr>
              <a:t> П.В.</a:t>
            </a:r>
          </a:p>
          <a:p>
            <a:pPr algn="l"/>
            <a:r>
              <a:rPr lang="ru-RU" sz="2000" dirty="0">
                <a:solidFill>
                  <a:schemeClr val="tx1"/>
                </a:solidFill>
              </a:rPr>
              <a:t>Студент: Красикова Н.А., группа КИ20-04Б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4D4E2F0-D19C-4DD3-8F3E-28B344B0C3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6473A1-E6C5-489E-A9B0-DC706D452F65}"/>
              </a:ext>
            </a:extLst>
          </p:cNvPr>
          <p:cNvSpPr txBox="1"/>
          <p:nvPr/>
        </p:nvSpPr>
        <p:spPr>
          <a:xfrm>
            <a:off x="2593183" y="349946"/>
            <a:ext cx="700563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«СИБИРСКИЙ ФЕДЕРАЛЬНЫЙ УНИВЕРСИТЕТ»</a:t>
            </a:r>
            <a:r>
              <a:rPr lang="ru-RU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ru-RU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Институт космических и информационных технологий</a:t>
            </a:r>
          </a:p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C918DF-2386-4B67-BF81-0E49DC5E8E49}"/>
              </a:ext>
            </a:extLst>
          </p:cNvPr>
          <p:cNvSpPr txBox="1"/>
          <p:nvPr/>
        </p:nvSpPr>
        <p:spPr>
          <a:xfrm>
            <a:off x="5419468" y="6027353"/>
            <a:ext cx="1353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Красноярск</a:t>
            </a:r>
          </a:p>
          <a:p>
            <a:pPr algn="ctr"/>
            <a:r>
              <a:rPr lang="ru-RU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711884080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54CB67-2CDE-49FB-BC67-18DAD36C1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68" y="144854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Интерфейс страниц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45921D8-36F1-46E7-8152-D84C65429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10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3177811-D83E-4A81-9FB9-9F78723D07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75868" y="1171580"/>
            <a:ext cx="4899309" cy="288440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FA6AFF1-8A70-4932-97F7-1223B2EA307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09300" y="1171581"/>
            <a:ext cx="4899309" cy="281449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ED7A1F5-40E6-438E-A012-16EA8901AE6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783260" y="4055987"/>
            <a:ext cx="4899309" cy="249747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6447054-78C2-44FF-AB6A-3B976873BF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81585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26F8F4-AE44-4F50-8C7B-91680DA8E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276" y="382701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Конструкция лабораторного стенда в трёхмерном пространстве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4A69C28-73B9-4B5F-8513-CC1B33CD8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952B41A-40BC-431D-A600-BBA6638CC98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628" y="1848775"/>
            <a:ext cx="3775229" cy="2581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9918323-8BCC-4239-A836-F8E596936666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8994" y="1832560"/>
            <a:ext cx="3919269" cy="258118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654FFDA-0CD3-4614-8D37-28054B524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z="2000" smtClean="0"/>
              <a:t>11</a:t>
            </a:fld>
            <a:endParaRPr lang="ru-RU" sz="20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757FD42-41EF-4F2A-A30A-85354EA94915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451" y="4518338"/>
            <a:ext cx="3331581" cy="2048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6D2BA84-E64F-4F05-828B-5377C0E51B81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591" y="1848775"/>
            <a:ext cx="2512268" cy="240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5E60441-6223-425F-AA24-CB565C602A1A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8297280" y="4507241"/>
            <a:ext cx="3142696" cy="205973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89985DC-4B4F-49F2-8244-8347BA5756AD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992" y="4429957"/>
            <a:ext cx="2578221" cy="20486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6531442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0A6352-16EB-4CAF-8AD3-F8DC1E29F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53" y="112450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Лабораторные работы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5618642-D7D9-470C-939D-F1ED9D31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12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E132AB0-E01D-490B-AE8F-08CDE62066F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181" y="1280965"/>
            <a:ext cx="4612196" cy="402923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BAD129-7E44-46B5-8082-9D35DCFEF235}"/>
              </a:ext>
            </a:extLst>
          </p:cNvPr>
          <p:cNvSpPr txBox="1"/>
          <p:nvPr/>
        </p:nvSpPr>
        <p:spPr>
          <a:xfrm>
            <a:off x="2185563" y="5392369"/>
            <a:ext cx="2515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kern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Интерфейс </a:t>
            </a:r>
            <a:r>
              <a:rPr lang="ru-RU" sz="1800" kern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Modbus</a:t>
            </a:r>
            <a:r>
              <a:rPr lang="ru-RU" sz="1800" kern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kern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Poll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73A8F5-5C40-413D-B53E-405DB808B92F}"/>
              </a:ext>
            </a:extLst>
          </p:cNvPr>
          <p:cNvSpPr txBox="1"/>
          <p:nvPr/>
        </p:nvSpPr>
        <p:spPr>
          <a:xfrm>
            <a:off x="6832112" y="5392369"/>
            <a:ext cx="43300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kern="0" dirty="0">
                <a:solidFill>
                  <a:srgbClr val="333333"/>
                </a:solidFill>
                <a:latin typeface="Times New Roman" panose="02020603050405020304" pitchFamily="18" charset="0"/>
              </a:rPr>
              <a:t>Работа с датчиками и исполнительными </a:t>
            </a:r>
          </a:p>
          <a:p>
            <a:pPr algn="ctr"/>
            <a:r>
              <a:rPr lang="ru-RU" kern="0" dirty="0">
                <a:solidFill>
                  <a:srgbClr val="333333"/>
                </a:solidFill>
                <a:latin typeface="Times New Roman" panose="02020603050405020304" pitchFamily="18" charset="0"/>
              </a:rPr>
              <a:t>элементами на примере серводвигателя и </a:t>
            </a:r>
          </a:p>
          <a:p>
            <a:pPr algn="ctr"/>
            <a:r>
              <a:rPr lang="ru-RU" kern="0" dirty="0">
                <a:solidFill>
                  <a:srgbClr val="333333"/>
                </a:solidFill>
                <a:latin typeface="Times New Roman" panose="02020603050405020304" pitchFamily="18" charset="0"/>
              </a:rPr>
              <a:t>датчика температуры и влажности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D1D496E-8F93-4A4C-8DD9-8167E5A578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1DD2263-F600-457E-B781-8BE83E7E8B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4397" y="1208487"/>
            <a:ext cx="3223571" cy="410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097355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32FD94-087C-4FD5-8D61-57D030ABB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41" y="269688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B69F34-6B18-457F-9EBA-AA768C90C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358" y="1411550"/>
            <a:ext cx="10243514" cy="4684450"/>
          </a:xfrm>
        </p:spPr>
        <p:txBody>
          <a:bodyPr>
            <a:normAutofit/>
          </a:bodyPr>
          <a:lstStyle/>
          <a:p>
            <a:pPr indent="0" algn="just">
              <a:lnSpc>
                <a:spcPct val="100000"/>
              </a:lnSpc>
              <a:buNone/>
            </a:pP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Выполнено:</a:t>
            </a:r>
            <a:endParaRPr lang="ru-RU" sz="18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анализ аналогов лабораторного стенда контроля микроклимата;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определение наиболее подходящих технических решений проекта;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описание принципа работы системы, компонентов и их функций;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описание программной и аппаратной разделов;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проектирование и разработка стенда;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выполнение отладки и тестирования;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лабораторных работ;</a:t>
            </a:r>
          </a:p>
          <a:p>
            <a:pPr marL="457200" lvl="0" indent="-45720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анализ перспектив дальнейшего усовершенствования.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C77AF0-17DE-4966-9E44-DE854B1094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354D966-F2AF-4D75-B1D8-717E3CF1E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z="2000" smtClean="0"/>
              <a:t>13</a:t>
            </a:fld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44622545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D2DA73-34FD-4D44-BD78-33866F41E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304" y="214658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Ссылки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BDFA6C7-285F-4F40-AE23-B04A50CD4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14</a:t>
            </a:fld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C226EB-1C63-41A9-8602-9727C0936E67}"/>
              </a:ext>
            </a:extLst>
          </p:cNvPr>
          <p:cNvSpPr txBox="1"/>
          <p:nvPr/>
        </p:nvSpPr>
        <p:spPr>
          <a:xfrm>
            <a:off x="7291241" y="5645140"/>
            <a:ext cx="3820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QR-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код на проект 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из </a:t>
            </a:r>
            <a:r>
              <a:rPr lang="ru-RU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-репозитория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CBA6CC-A389-4806-8DB0-FC0DC9849C20}"/>
              </a:ext>
            </a:extLst>
          </p:cNvPr>
          <p:cNvSpPr txBox="1"/>
          <p:nvPr/>
        </p:nvSpPr>
        <p:spPr>
          <a:xfrm>
            <a:off x="1667583" y="5701925"/>
            <a:ext cx="3448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Публикация в сборнике (стр.171)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119AF7C-19C0-48CA-B7DF-7F0446808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8B0BA8D-5B08-459E-9933-4E3FADE5C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212" y="1125726"/>
            <a:ext cx="3237570" cy="318138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66B0DC8-E4B4-4B67-87C8-89C096E874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326" y="4307112"/>
            <a:ext cx="4898793" cy="133802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F8500BA-3BDB-40D5-AD72-BDC16119AF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568" y="1205385"/>
            <a:ext cx="4496540" cy="449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7910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E777B4-B1E5-4325-923D-D732356775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575" y="882376"/>
            <a:ext cx="11718524" cy="292608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29805608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2C8086-391F-42F4-856F-26AE19139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339" y="364264"/>
            <a:ext cx="9875520" cy="1356360"/>
          </a:xfrm>
        </p:spPr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Актуальность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FE46FA-0E0A-4AC2-991B-91FC565F0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577" y="1404612"/>
            <a:ext cx="7939411" cy="5089124"/>
          </a:xfrm>
        </p:spPr>
        <p:txBody>
          <a:bodyPr>
            <a:normAutofit/>
          </a:bodyPr>
          <a:lstStyle/>
          <a:p>
            <a:pPr indent="0" algn="just">
              <a:lnSpc>
                <a:spcPct val="150000"/>
              </a:lnSpc>
              <a:buNone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Оснащение институтов лабораторными стендами играет ключевую роль в обеспечении качественного образования и подготовки специалистов. Современные лабораторные стенды позволяют студентам проводить практические занятия, эксперименты и исследования, применяя теоретические знания на практике. Актуальность оснащения институтов лабораторными стендами связана также с необходимостью следовать требованиям современного рынка труда, где работодатели все больше ценят практические навыки и опыт работы с современным оборудованием. 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5896B9-F445-4F07-BE96-32FF8B47E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2F08D14-067D-4F3D-8B93-B502F986F4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8843" y="4169440"/>
            <a:ext cx="3597507" cy="213377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CA5B14E-5F1B-49E3-A4D4-1A981AA1CC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802" y="1493410"/>
            <a:ext cx="3048128" cy="2613770"/>
          </a:xfrm>
          <a:prstGeom prst="rect">
            <a:avLst/>
          </a:prstGeom>
        </p:spPr>
      </p:pic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2520E85-BA8E-4547-B423-E6F87354D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z="2000" smtClean="0"/>
              <a:t>2</a:t>
            </a:fld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10099859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3CCC8-4744-4AC1-BBAC-A19793C8E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880" y="163940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rgbClr val="000000"/>
                </a:solidFill>
                <a:latin typeface="Roboto" panose="02000000000000000000" pitchFamily="2" charset="0"/>
              </a:rPr>
              <a:t>Ц</a:t>
            </a: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ель и задачи ВКР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15A93D-4463-431C-BC12-924A3AEFBB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643" y="1520300"/>
            <a:ext cx="11327477" cy="5337700"/>
          </a:xfrm>
        </p:spPr>
        <p:txBody>
          <a:bodyPr>
            <a:noAutofit/>
          </a:bodyPr>
          <a:lstStyle/>
          <a:p>
            <a:pPr indent="0" algn="just">
              <a:lnSpc>
                <a:spcPct val="100000"/>
              </a:lnSpc>
              <a:buNone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Целью</a:t>
            </a:r>
            <a:r>
              <a:rPr lang="ru-RU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данной работы является создание лабораторного стенда контроля микроклимата с возможностью дистанционного управления.</a:t>
            </a:r>
          </a:p>
          <a:p>
            <a:pPr indent="0" algn="just">
              <a:lnSpc>
                <a:spcPct val="100000"/>
              </a:lnSpc>
              <a:buNone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Задачи, которые решались в ходе выполнения бакалаврской работы: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анализ аналогов лабораторного стенда контроля микроклимата;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определение наиболее подходящих технических решений проекта;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описание принципа работы системы, компонентов и их функций;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описание программного обеспечения;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проектирование и разработка стенда, выполнение отладки и тестирования;</a:t>
            </a:r>
          </a:p>
          <a:p>
            <a:pPr marL="457200" lvl="0" indent="-457200"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лабораторных работ</a:t>
            </a:r>
          </a:p>
          <a:p>
            <a:pPr marL="457200" lvl="0" indent="-45720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анализ перспектив дальнейшего усовершенствования.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9FDC27-EC3C-44AA-9E93-E06D187B9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EEEE61A-0C2F-4BDE-B25A-4E7A3CDBE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z="2000" smtClean="0"/>
              <a:t>3</a:t>
            </a:fld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36797110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C45963D-C5F9-4B49-98C8-925DE490F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BE648BB-C3B8-4547-BD52-66B0BD31202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73" y="1065927"/>
            <a:ext cx="2861569" cy="178568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ABC36FB6-4358-4CD5-92BD-7DFD52C8F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z="2000" smtClean="0"/>
              <a:t>4</a:t>
            </a:fld>
            <a:endParaRPr lang="ru-RU" sz="20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3D53856-F250-4760-A284-F96C729E61DB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71" y="2945696"/>
            <a:ext cx="2774500" cy="16190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05E031-12C9-4B32-BE33-88560EC7E81F}"/>
              </a:ext>
            </a:extLst>
          </p:cNvPr>
          <p:cNvSpPr txBox="1"/>
          <p:nvPr/>
        </p:nvSpPr>
        <p:spPr>
          <a:xfrm>
            <a:off x="8867457" y="1588784"/>
            <a:ext cx="32175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800" kern="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Робототехнический комплекс </a:t>
            </a:r>
          </a:p>
          <a:p>
            <a:pPr algn="ctr"/>
            <a:r>
              <a:rPr lang="ru-RU" sz="1800" kern="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НАУРОБО «Умная теплица»</a:t>
            </a:r>
            <a:endParaRPr lang="ru-RU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C2F78F03-8235-4784-A061-41D201B8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00" y="111298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Обзор аналогов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78AFD7-A852-4E76-9570-A08693641FD5}"/>
              </a:ext>
            </a:extLst>
          </p:cNvPr>
          <p:cNvSpPr txBox="1"/>
          <p:nvPr/>
        </p:nvSpPr>
        <p:spPr>
          <a:xfrm>
            <a:off x="9121532" y="3397602"/>
            <a:ext cx="27093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800" kern="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Образовательный набор </a:t>
            </a:r>
          </a:p>
          <a:p>
            <a:pPr algn="ctr"/>
            <a:r>
              <a:rPr lang="ru-RU" sz="1800" kern="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«Умная теплица </a:t>
            </a:r>
            <a:r>
              <a:rPr lang="en-US" sz="1800" kern="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IoT M</a:t>
            </a:r>
            <a:r>
              <a:rPr lang="ru-RU" sz="1800" kern="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2»</a:t>
            </a:r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B745249-5D8D-47EB-938D-4020423FFC9E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71" y="4658816"/>
            <a:ext cx="3057354" cy="141612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FECB4FF-9216-4021-B403-161826638982}"/>
              </a:ext>
            </a:extLst>
          </p:cNvPr>
          <p:cNvSpPr txBox="1"/>
          <p:nvPr/>
        </p:nvSpPr>
        <p:spPr>
          <a:xfrm>
            <a:off x="9357975" y="5206420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800" kern="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Конструктор СКАРТ </a:t>
            </a:r>
          </a:p>
          <a:p>
            <a:pPr algn="ctr"/>
            <a:r>
              <a:rPr lang="ru-RU" sz="1800" kern="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«Умная теплица»</a:t>
            </a:r>
            <a:endParaRPr lang="ru-RU" dirty="0"/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02AE89C2-CC2D-40AE-BF0D-F663E77801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3047323"/>
              </p:ext>
            </p:extLst>
          </p:nvPr>
        </p:nvGraphicFramePr>
        <p:xfrm>
          <a:off x="512606" y="1284366"/>
          <a:ext cx="5444312" cy="47266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80164">
                  <a:extLst>
                    <a:ext uri="{9D8B030D-6E8A-4147-A177-3AD203B41FA5}">
                      <a16:colId xmlns:a16="http://schemas.microsoft.com/office/drawing/2014/main" val="1379491799"/>
                    </a:ext>
                  </a:extLst>
                </a:gridCol>
                <a:gridCol w="1531897">
                  <a:extLst>
                    <a:ext uri="{9D8B030D-6E8A-4147-A177-3AD203B41FA5}">
                      <a16:colId xmlns:a16="http://schemas.microsoft.com/office/drawing/2014/main" val="1620813064"/>
                    </a:ext>
                  </a:extLst>
                </a:gridCol>
                <a:gridCol w="1432774">
                  <a:extLst>
                    <a:ext uri="{9D8B030D-6E8A-4147-A177-3AD203B41FA5}">
                      <a16:colId xmlns:a16="http://schemas.microsoft.com/office/drawing/2014/main" val="1189213712"/>
                    </a:ext>
                  </a:extLst>
                </a:gridCol>
                <a:gridCol w="999477">
                  <a:extLst>
                    <a:ext uri="{9D8B030D-6E8A-4147-A177-3AD203B41FA5}">
                      <a16:colId xmlns:a16="http://schemas.microsoft.com/office/drawing/2014/main" val="4037027099"/>
                    </a:ext>
                  </a:extLst>
                </a:gridCol>
              </a:tblGrid>
              <a:tr h="105353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 </a:t>
                      </a:r>
                      <a:endParaRPr lang="ru-RU" sz="100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000">
                          <a:effectLst/>
                        </a:rPr>
                        <a:t> </a:t>
                      </a:r>
                      <a:endParaRPr lang="ru-RU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</a:rPr>
                        <a:t>Робототехнический комплекс НАУРОБО «Умная теплица»</a:t>
                      </a:r>
                      <a:endParaRPr lang="ru-RU" sz="10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</a:rPr>
                        <a:t>Образовательный набор «Умная теплица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IoT M</a:t>
                      </a:r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</a:rPr>
                        <a:t>2»</a:t>
                      </a:r>
                      <a:endParaRPr lang="ru-RU" sz="10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</a:rPr>
                        <a:t>Конструктор СКАРТ «Умная теплица»</a:t>
                      </a:r>
                      <a:endParaRPr lang="ru-RU" sz="10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extLst>
                  <a:ext uri="{0D108BD9-81ED-4DB2-BD59-A6C34878D82A}">
                    <a16:rowId xmlns:a16="http://schemas.microsoft.com/office/drawing/2014/main" val="599203796"/>
                  </a:ext>
                </a:extLst>
              </a:tr>
              <a:tr h="105353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200">
                          <a:solidFill>
                            <a:schemeClr val="tx1"/>
                          </a:solidFill>
                          <a:effectLst/>
                        </a:rPr>
                        <a:t>Основные модули контроля микроклимата</a:t>
                      </a:r>
                      <a:endParaRPr lang="ru-RU" sz="10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>
                          <a:effectLst/>
                        </a:rPr>
                        <a:t>8/10 </a:t>
                      </a:r>
                      <a:r>
                        <a:rPr lang="ru-RU" sz="1200">
                          <a:effectLst/>
                        </a:rPr>
                        <a:t>модулей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10</a:t>
                      </a:r>
                      <a:r>
                        <a:rPr lang="en-US" sz="1200" dirty="0">
                          <a:effectLst/>
                        </a:rPr>
                        <a:t>/10 </a:t>
                      </a:r>
                      <a:r>
                        <a:rPr lang="ru-RU" sz="1200" dirty="0">
                          <a:effectLst/>
                        </a:rPr>
                        <a:t>модулей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6</a:t>
                      </a:r>
                      <a:r>
                        <a:rPr lang="en-US" sz="1200">
                          <a:effectLst/>
                        </a:rPr>
                        <a:t>/10 </a:t>
                      </a:r>
                      <a:r>
                        <a:rPr lang="ru-RU" sz="1200">
                          <a:effectLst/>
                        </a:rPr>
                        <a:t>модулей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extLst>
                  <a:ext uri="{0D108BD9-81ED-4DB2-BD59-A6C34878D82A}">
                    <a16:rowId xmlns:a16="http://schemas.microsoft.com/office/drawing/2014/main" val="1858773128"/>
                  </a:ext>
                </a:extLst>
              </a:tr>
              <a:tr h="782932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200">
                          <a:solidFill>
                            <a:schemeClr val="tx1"/>
                          </a:solidFill>
                          <a:effectLst/>
                        </a:rPr>
                        <a:t>Образовательные возможности</a:t>
                      </a:r>
                      <a:endParaRPr lang="ru-RU" sz="10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6</a:t>
                      </a:r>
                      <a:r>
                        <a:rPr lang="en-US" sz="1200">
                          <a:effectLst/>
                        </a:rPr>
                        <a:t>/</a:t>
                      </a:r>
                      <a:r>
                        <a:rPr lang="ru-RU" sz="1200">
                          <a:effectLst/>
                        </a:rPr>
                        <a:t>6 разделов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3</a:t>
                      </a:r>
                      <a:r>
                        <a:rPr lang="en-US" sz="1200" dirty="0">
                          <a:effectLst/>
                        </a:rPr>
                        <a:t>/</a:t>
                      </a:r>
                      <a:r>
                        <a:rPr lang="ru-RU" sz="1200" dirty="0">
                          <a:effectLst/>
                        </a:rPr>
                        <a:t>6 разделов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3</a:t>
                      </a:r>
                      <a:r>
                        <a:rPr lang="en-US" sz="1200">
                          <a:effectLst/>
                        </a:rPr>
                        <a:t>/</a:t>
                      </a:r>
                      <a:r>
                        <a:rPr lang="ru-RU" sz="1200">
                          <a:effectLst/>
                        </a:rPr>
                        <a:t>6 разделов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extLst>
                  <a:ext uri="{0D108BD9-81ED-4DB2-BD59-A6C34878D82A}">
                    <a16:rowId xmlns:a16="http://schemas.microsoft.com/office/drawing/2014/main" val="15864707"/>
                  </a:ext>
                </a:extLst>
              </a:tr>
              <a:tr h="51529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200">
                          <a:solidFill>
                            <a:schemeClr val="tx1"/>
                          </a:solidFill>
                          <a:effectLst/>
                        </a:rPr>
                        <a:t>Дистанционное подключение</a:t>
                      </a:r>
                      <a:endParaRPr lang="ru-RU" sz="10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+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+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+</a:t>
                      </a:r>
                    </a:p>
                    <a:p>
                      <a:pPr algn="ctr"/>
                      <a:r>
                        <a:rPr lang="ru-RU" sz="1200">
                          <a:effectLst/>
                        </a:rPr>
                        <a:t> 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extLst>
                  <a:ext uri="{0D108BD9-81ED-4DB2-BD59-A6C34878D82A}">
                    <a16:rowId xmlns:a16="http://schemas.microsoft.com/office/drawing/2014/main" val="3172888360"/>
                  </a:ext>
                </a:extLst>
              </a:tr>
              <a:tr h="51529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</a:rPr>
                        <a:t>Масштабируемость</a:t>
                      </a:r>
                      <a:endParaRPr lang="ru-RU" sz="10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+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+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-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extLst>
                  <a:ext uri="{0D108BD9-81ED-4DB2-BD59-A6C34878D82A}">
                    <a16:rowId xmlns:a16="http://schemas.microsoft.com/office/drawing/2014/main" val="1720270178"/>
                  </a:ext>
                </a:extLst>
              </a:tr>
              <a:tr h="78746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</a:rPr>
                        <a:t>Язык программирования</a:t>
                      </a:r>
                      <a:endParaRPr lang="ru-RU" sz="10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JavaScript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C/C++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JavaScript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629" marR="56629" marT="0" marB="0"/>
                </a:tc>
                <a:extLst>
                  <a:ext uri="{0D108BD9-81ED-4DB2-BD59-A6C34878D82A}">
                    <a16:rowId xmlns:a16="http://schemas.microsoft.com/office/drawing/2014/main" val="523646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1872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2BAE28-376A-4736-9DA0-FCA54FA1B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18" y="133245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Описание работы системы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50788B2-ECC1-4FF6-A1E5-E73E2D5C0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5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220C9-E1FD-4B50-8E93-D8F933305EC9}"/>
              </a:ext>
            </a:extLst>
          </p:cNvPr>
          <p:cNvSpPr txBox="1"/>
          <p:nvPr/>
        </p:nvSpPr>
        <p:spPr>
          <a:xfrm>
            <a:off x="6261577" y="5488593"/>
            <a:ext cx="52293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Структурная схема информационно-управляющей </a:t>
            </a:r>
          </a:p>
          <a:p>
            <a:pPr algn="ctr"/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системы лабораторного стенда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1C6242-C177-4319-BEF9-DBDB2FB18977}"/>
              </a:ext>
            </a:extLst>
          </p:cNvPr>
          <p:cNvSpPr txBox="1"/>
          <p:nvPr/>
        </p:nvSpPr>
        <p:spPr>
          <a:xfrm>
            <a:off x="83924" y="1046241"/>
            <a:ext cx="6688069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2595" algn="just">
              <a:lnSpc>
                <a:spcPct val="150000"/>
              </a:lnSpc>
            </a:pPr>
            <a:r>
              <a:rPr lang="ru-RU" sz="17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Входными параметрами являются: </a:t>
            </a: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температура воздуха окружающей среды и в термокамере; </a:t>
            </a: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влажность воздуха окружающей среды и в термокамере;</a:t>
            </a: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уровень освещенности окружающей среды и в термокамере;</a:t>
            </a: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влажность почвы;</a:t>
            </a: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наличие объекта в термокамере; </a:t>
            </a:r>
            <a:endParaRPr lang="ru-RU" sz="1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уровень жидкости в баке для полива. </a:t>
            </a:r>
          </a:p>
          <a:p>
            <a:pPr algn="just">
              <a:lnSpc>
                <a:spcPct val="150000"/>
              </a:lnSpc>
            </a:pPr>
            <a:r>
              <a:rPr lang="ru-RU" sz="17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Выходными воздействиями являются: </a:t>
            </a: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управление серводвигателями;</a:t>
            </a: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управление вентиляторами; </a:t>
            </a: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управление элементом Пельтье; </a:t>
            </a: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управление лампами; </a:t>
            </a: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управление поливом;</a:t>
            </a:r>
          </a:p>
          <a:p>
            <a:pPr marL="442595" algn="just">
              <a:lnSpc>
                <a:spcPct val="150000"/>
              </a:lnSpc>
            </a:pPr>
            <a:r>
              <a:rPr lang="ru-RU" sz="1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управление увлажнителем.</a:t>
            </a:r>
          </a:p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DAA3350-A666-4161-8780-8F27B2B5A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3275BE6-9EA0-46CE-85AA-8FB5A3467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374" y="3408964"/>
            <a:ext cx="6181725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52630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91D76-BC08-44F3-8291-1FAF3E894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18" y="130206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Автоматическое регулирование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9B183B8-95BB-4C8F-A319-1C9E6AB78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6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0C028BD-FDF9-4F3D-AB67-FB7315FEF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497" y="1233995"/>
            <a:ext cx="8761141" cy="49097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CE7D81-E902-4DAD-99B4-D0C3B7143D90}"/>
              </a:ext>
            </a:extLst>
          </p:cNvPr>
          <p:cNvSpPr txBox="1"/>
          <p:nvPr/>
        </p:nvSpPr>
        <p:spPr>
          <a:xfrm>
            <a:off x="2759253" y="5959076"/>
            <a:ext cx="667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Блок схема автоматическим управлением увлажнителя и полива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81AAC8-B79A-4747-B011-9588BD62B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92018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6E6187-1AD8-4734-B8BB-E4C3F4A85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707" y="269688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Аппаратная часть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A015ACE-31FD-4557-AEC3-21F260A1D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A6E6D6-27EC-4E6A-9C03-D91D5911DD9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524" y="2216378"/>
            <a:ext cx="3735108" cy="309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ED2D2A-9277-491E-A8DE-52C3845F0A7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8706" y="2296276"/>
            <a:ext cx="6494510" cy="28606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7FB569-CABF-4015-A619-FA5428058AEF}"/>
              </a:ext>
            </a:extLst>
          </p:cNvPr>
          <p:cNvSpPr txBox="1"/>
          <p:nvPr/>
        </p:nvSpPr>
        <p:spPr>
          <a:xfrm>
            <a:off x="864393" y="5489823"/>
            <a:ext cx="3549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Трёхуровневый принцип АСУ ТП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19DB8C-1A1C-4E06-AB0A-E36EE25F7157}"/>
              </a:ext>
            </a:extLst>
          </p:cNvPr>
          <p:cNvSpPr txBox="1"/>
          <p:nvPr/>
        </p:nvSpPr>
        <p:spPr>
          <a:xfrm>
            <a:off x="6512497" y="5489823"/>
            <a:ext cx="3526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Схема взаимодействия подсистем</a:t>
            </a:r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A17530B-3884-44D2-A9D3-0678F138A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z="2000" smtClean="0"/>
              <a:t>7</a:t>
            </a:fld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93333936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AC6E02-4E75-4C31-80A6-A3891DACB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326" y="271764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Описание локальной сети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D6BBA8-038A-4433-A07F-78950B8B0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mtClean="0"/>
              <a:t>8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D7A46CF-A058-4EC0-8801-6404F409B37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4502" y="454349"/>
            <a:ext cx="3891747" cy="512084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E0197717-F04A-4438-B167-B4BEE79203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624612"/>
              </p:ext>
            </p:extLst>
          </p:nvPr>
        </p:nvGraphicFramePr>
        <p:xfrm>
          <a:off x="918109" y="2579044"/>
          <a:ext cx="5615856" cy="15224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07928">
                  <a:extLst>
                    <a:ext uri="{9D8B030D-6E8A-4147-A177-3AD203B41FA5}">
                      <a16:colId xmlns:a16="http://schemas.microsoft.com/office/drawing/2014/main" val="3349518687"/>
                    </a:ext>
                  </a:extLst>
                </a:gridCol>
                <a:gridCol w="2807928">
                  <a:extLst>
                    <a:ext uri="{9D8B030D-6E8A-4147-A177-3AD203B41FA5}">
                      <a16:colId xmlns:a16="http://schemas.microsoft.com/office/drawing/2014/main" val="4098475270"/>
                    </a:ext>
                  </a:extLst>
                </a:gridCol>
              </a:tblGrid>
              <a:tr h="38061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ru-RU" sz="1400">
                          <a:solidFill>
                            <a:schemeClr val="tx1"/>
                          </a:solidFill>
                          <a:effectLst/>
                        </a:rPr>
                        <a:t>Устройства</a:t>
                      </a:r>
                      <a:endParaRPr lang="ru-RU" sz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IP</a:t>
                      </a:r>
                      <a:r>
                        <a:rPr lang="ru-RU" sz="1400" dirty="0">
                          <a:solidFill>
                            <a:schemeClr val="tx1"/>
                          </a:solidFill>
                          <a:effectLst/>
                        </a:rPr>
                        <a:t>-адрес</a:t>
                      </a:r>
                      <a:endParaRPr lang="ru-RU" sz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0744246"/>
                  </a:ext>
                </a:extLst>
              </a:tr>
              <a:tr h="38061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ESP32_1</a:t>
                      </a:r>
                      <a:endParaRPr lang="ru-RU" sz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192.168.0.105</a:t>
                      </a:r>
                      <a:r>
                        <a:rPr lang="en-US" sz="1400" dirty="0">
                          <a:effectLst/>
                        </a:rPr>
                        <a:t>/24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69711026"/>
                  </a:ext>
                </a:extLst>
              </a:tr>
              <a:tr h="38061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ESP32_2</a:t>
                      </a:r>
                      <a:endParaRPr lang="ru-RU" sz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192.168.0.106</a:t>
                      </a:r>
                      <a:r>
                        <a:rPr lang="en-US" sz="1400" dirty="0">
                          <a:effectLst/>
                        </a:rPr>
                        <a:t>/24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59107"/>
                  </a:ext>
                </a:extLst>
              </a:tr>
              <a:tr h="38061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ru-RU" sz="1400" dirty="0">
                          <a:solidFill>
                            <a:schemeClr val="tx1"/>
                          </a:solidFill>
                          <a:effectLst/>
                        </a:rPr>
                        <a:t>Роутер</a:t>
                      </a:r>
                      <a:endParaRPr lang="ru-RU" sz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192.168.0.1</a:t>
                      </a:r>
                      <a:r>
                        <a:rPr lang="en-US" sz="1400" dirty="0">
                          <a:effectLst/>
                        </a:rPr>
                        <a:t>/24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3342771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CF7E7F1-348F-4FB0-BF0A-6C1587C3976E}"/>
              </a:ext>
            </a:extLst>
          </p:cNvPr>
          <p:cNvSpPr txBox="1"/>
          <p:nvPr/>
        </p:nvSpPr>
        <p:spPr>
          <a:xfrm>
            <a:off x="7133286" y="5753489"/>
            <a:ext cx="35541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Общая топология локальной сети </a:t>
            </a:r>
          </a:p>
          <a:p>
            <a:pPr algn="ctr"/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лабораторного стенда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D7E18C-90B4-464A-B742-2B17CC3549CF}"/>
              </a:ext>
            </a:extLst>
          </p:cNvPr>
          <p:cNvSpPr txBox="1"/>
          <p:nvPr/>
        </p:nvSpPr>
        <p:spPr>
          <a:xfrm>
            <a:off x="2481212" y="4341180"/>
            <a:ext cx="2408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Статические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IP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-адреса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04F402A-1713-44FD-9B3D-E66F821008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7834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9F7849-BE87-4B3E-B7FD-E3B99B6D4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031" y="269688"/>
            <a:ext cx="9875520" cy="135636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Программная часть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7B2FC8-CA4C-4F34-9510-8C278D6B0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464" y="269688"/>
            <a:ext cx="2008635" cy="77275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722CEE-4322-4BD9-B7ED-ED56CC48381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685" y="1042444"/>
            <a:ext cx="4357283" cy="468613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31F5FD-67ED-435D-9BF1-2480E0BA5076}"/>
              </a:ext>
            </a:extLst>
          </p:cNvPr>
          <p:cNvSpPr txBox="1"/>
          <p:nvPr/>
        </p:nvSpPr>
        <p:spPr>
          <a:xfrm>
            <a:off x="7260755" y="5728581"/>
            <a:ext cx="4357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Общая </a:t>
            </a:r>
            <a:r>
              <a:rPr lang="ru-RU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архитектура разрабатываемого 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6BF36F-4DCD-4038-B2C6-9CB06CB4852A}"/>
              </a:ext>
            </a:extLst>
          </p:cNvPr>
          <p:cNvSpPr txBox="1"/>
          <p:nvPr/>
        </p:nvSpPr>
        <p:spPr>
          <a:xfrm>
            <a:off x="415031" y="1626048"/>
            <a:ext cx="6567584" cy="4102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Клиент-серверная архитектура </a:t>
            </a:r>
            <a:r>
              <a:rPr lang="ru-RU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это модель организации вычислительных систем, в которой задачи распределены между клиентами и серверами. В такой архитектуре клиент, обычно являющийся пользователем или программой, </a:t>
            </a:r>
          </a:p>
          <a:p>
            <a:pPr>
              <a:lnSpc>
                <a:spcPct val="150000"/>
              </a:lnSpc>
            </a:pPr>
            <a:r>
              <a:rPr lang="ru-RU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запрашивает услуги или ресурсы у сервера, который отвечает на запросы, предоставляя необходимые данные или функциональность.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980D97A4-DA30-44B6-85B7-B4330BB8C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BDF4-CB36-4CD0-85DF-387CF2DA8EAA}" type="slidenum">
              <a:rPr lang="ru-RU" sz="2000" smtClean="0"/>
              <a:t>9</a:t>
            </a:fld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28540484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Базис">
  <a:themeElements>
    <a:clrScheme name="Серая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Базис</Template>
  <TotalTime>246</TotalTime>
  <Words>562</Words>
  <Application>Microsoft Office PowerPoint</Application>
  <PresentationFormat>Широкоэкранный</PresentationFormat>
  <Paragraphs>124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Calibri</vt:lpstr>
      <vt:lpstr>Corbel</vt:lpstr>
      <vt:lpstr>Roboto</vt:lpstr>
      <vt:lpstr>Times New Roman</vt:lpstr>
      <vt:lpstr>Wingdings</vt:lpstr>
      <vt:lpstr>Базис</vt:lpstr>
      <vt:lpstr>ЛАБОРАТОРНЫЙ СТЕНД КОНТРОЛЯ МИКРОКЛИМАТА С ВОЗМОЖНОСТЬЮ ДИСТАНЦИОННОГО УПРАВЛЕНИЯ </vt:lpstr>
      <vt:lpstr>Актуальность</vt:lpstr>
      <vt:lpstr>Цель и задачи ВКР</vt:lpstr>
      <vt:lpstr>Обзор аналогов</vt:lpstr>
      <vt:lpstr>Описание работы системы</vt:lpstr>
      <vt:lpstr>Автоматическое регулирование</vt:lpstr>
      <vt:lpstr>Аппаратная часть</vt:lpstr>
      <vt:lpstr>Описание локальной сети</vt:lpstr>
      <vt:lpstr>Программная часть</vt:lpstr>
      <vt:lpstr>Интерфейс страниц</vt:lpstr>
      <vt:lpstr>Конструкция лабораторного стенда в трёхмерном пространстве</vt:lpstr>
      <vt:lpstr>Лабораторные работы</vt:lpstr>
      <vt:lpstr>Заключение</vt:lpstr>
      <vt:lpstr>Ссылки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Наталия Красикова</dc:creator>
  <cp:lastModifiedBy>Наталия Красикова</cp:lastModifiedBy>
  <cp:revision>30</cp:revision>
  <dcterms:created xsi:type="dcterms:W3CDTF">2024-06-03T17:56:32Z</dcterms:created>
  <dcterms:modified xsi:type="dcterms:W3CDTF">2024-06-20T01:47:09Z</dcterms:modified>
</cp:coreProperties>
</file>

<file path=docProps/thumbnail.jpeg>
</file>